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1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65" r:id="rId11"/>
    <p:sldId id="279" r:id="rId12"/>
    <p:sldId id="280" r:id="rId13"/>
    <p:sldId id="282" r:id="rId14"/>
    <p:sldId id="283" r:id="rId15"/>
    <p:sldId id="284" r:id="rId16"/>
    <p:sldId id="285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0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3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8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6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80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345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62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088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981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145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6000" y="762000"/>
            <a:ext cx="10566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117601" y="2362201"/>
            <a:ext cx="5027084" cy="37242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47884" y="2362201"/>
            <a:ext cx="5027083" cy="37242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073F4-7B1B-4D0C-A346-0D824011E9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903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1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2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5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0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8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52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59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720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0000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4695" y="419725"/>
            <a:ext cx="11242623" cy="3492708"/>
          </a:xfrm>
        </p:spPr>
        <p:txBody>
          <a:bodyPr>
            <a:normAutofit/>
          </a:bodyPr>
          <a:lstStyle/>
          <a:p>
            <a:pPr algn="ctr"/>
            <a:r>
              <a:rPr lang="cs-CZ" altLang="cs-CZ" sz="4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Modernizované odběrové soupravy pro účely Národního programu tlumení výskytu salmonel v chovech drůbeže</a:t>
            </a:r>
            <a:endParaRPr lang="en-GB" sz="4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10240" y="4901784"/>
            <a:ext cx="7197726" cy="136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cs-CZ" altLang="cs-CZ" sz="2000" dirty="0"/>
              <a:t>MVDr. Tomáš Černý </a:t>
            </a:r>
          </a:p>
          <a:p>
            <a:pPr eaLnBrk="1" hangingPunct="1"/>
            <a:r>
              <a:rPr lang="cs-CZ" altLang="cs-CZ" sz="2000" dirty="0"/>
              <a:t>SVÚ Praha</a:t>
            </a:r>
          </a:p>
          <a:p>
            <a:pPr eaLnBrk="1" hangingPunct="1"/>
            <a:r>
              <a:rPr lang="cs-CZ" altLang="cs-CZ" sz="2000" dirty="0"/>
              <a:t>NRL pro salmonely</a:t>
            </a:r>
          </a:p>
          <a:p>
            <a:pPr eaLnBrk="1" hangingPunct="1"/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1995755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29587" y="1527081"/>
            <a:ext cx="10927829" cy="48768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altLang="cs-CZ" sz="2800" dirty="0">
                <a:solidFill>
                  <a:srgbClr val="00B0F0"/>
                </a:solidFill>
              </a:rPr>
              <a:t>Souprava je určena pro odběr trusu z prostředí produkčních                         a reprodukčních hejn kura domácího umístěných v hospodářstvích               s klecovou technologií chovu.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28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4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(2 ks)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(2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89548" y="206830"/>
            <a:ext cx="10747947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7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19164" y="1439056"/>
            <a:ext cx="10947626" cy="493894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altLang="cs-CZ" sz="3000" dirty="0">
                <a:solidFill>
                  <a:srgbClr val="00B0F0"/>
                </a:solidFill>
              </a:rPr>
              <a:t>Souprava je určena pro odběr vzorků z prostředí hejn kuřat chovaných na maso, výkrmových krůt nebo produkčních hejn kura domácího                      v hospodářstvích s hlubokou podestýlkou nebo volným výběhem.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28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6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s obsahem dvou párů manžet napuštěných zvlhčujícím roztokem (1 ks)</a:t>
            </a:r>
          </a:p>
          <a:p>
            <a:pPr>
              <a:lnSpc>
                <a:spcPct val="90000"/>
              </a:lnSpc>
            </a:pPr>
            <a:r>
              <a:rPr 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(jeden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44576" y="206830"/>
            <a:ext cx="10867869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B1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86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99607" y="1289154"/>
            <a:ext cx="10972800" cy="5413571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cs-CZ" altLang="cs-CZ" sz="3300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cs-CZ" altLang="cs-CZ" sz="3300" dirty="0">
                <a:solidFill>
                  <a:srgbClr val="00B0F0"/>
                </a:solidFill>
              </a:rPr>
              <a:t>Souprava je určena pro odběr vzorků z prostředí reprodukčních hejn kura domácího v hospodářstvích s hlubokou podestýlkou nebo volným výběhem.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30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8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s obsahem dvou párů manžet napuštěných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zvlhčujícím roztokem (1 ks)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s obsahem tří párů manžet napuštěných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zvlhčujícím roztokem (1 ks)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(dva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400" dirty="0"/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89548" y="206830"/>
            <a:ext cx="10822898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B2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75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29587" y="1561587"/>
            <a:ext cx="10987790" cy="48768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altLang="cs-CZ" sz="3000" dirty="0">
                <a:solidFill>
                  <a:srgbClr val="00B0F0"/>
                </a:solidFill>
              </a:rPr>
              <a:t>Souprava je určena pro konfirmaci nálezu sledovaných </a:t>
            </a:r>
            <a:r>
              <a:rPr lang="cs-CZ" altLang="cs-CZ" sz="3000" dirty="0" err="1">
                <a:solidFill>
                  <a:srgbClr val="00B0F0"/>
                </a:solidFill>
              </a:rPr>
              <a:t>serotypů</a:t>
            </a:r>
            <a:r>
              <a:rPr lang="cs-CZ" altLang="cs-CZ" sz="3000" dirty="0">
                <a:solidFill>
                  <a:srgbClr val="00B0F0"/>
                </a:solidFill>
              </a:rPr>
              <a:t> v prostředí  produkčních hejn kura domácího  umístěných  v hospodářstvích s klecovou technologií chovu.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28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6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(7 ks)</a:t>
            </a:r>
          </a:p>
          <a:p>
            <a:pPr>
              <a:lnSpc>
                <a:spcPct val="90000"/>
              </a:lnSpc>
            </a:pPr>
            <a:r>
              <a:rPr 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(2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600" dirty="0"/>
              <a:t>Ústní roušku (1 ks)</a:t>
            </a:r>
            <a:endParaRPr lang="cs-CZ" altLang="cs-CZ" sz="2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19528" y="206830"/>
            <a:ext cx="10792918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K1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589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36418" y="1475323"/>
            <a:ext cx="10980960" cy="538267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altLang="cs-CZ" sz="3000" dirty="0">
                <a:solidFill>
                  <a:srgbClr val="00B0F0"/>
                </a:solidFill>
              </a:rPr>
              <a:t>Souprava je určena pro konfirmaci nálezu sledovaných </a:t>
            </a:r>
            <a:r>
              <a:rPr lang="cs-CZ" altLang="cs-CZ" sz="3000" dirty="0" err="1">
                <a:solidFill>
                  <a:srgbClr val="00B0F0"/>
                </a:solidFill>
              </a:rPr>
              <a:t>serotypů</a:t>
            </a:r>
            <a:r>
              <a:rPr lang="cs-CZ" altLang="cs-CZ" sz="3000" dirty="0">
                <a:solidFill>
                  <a:srgbClr val="00B0F0"/>
                </a:solidFill>
              </a:rPr>
              <a:t> v prostředí  produkčních hejn kura domácího umístěných v hospodářstvích s hlubokou podestýlkou nebo volným výběhem.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30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6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s obsahem jednoho páru manžet napuštěných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zvlhčujícím roztokem (5 ks)</a:t>
            </a:r>
            <a:endParaRPr lang="cs-CZ" altLang="cs-CZ" sz="2600" u="sng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(2 ks)</a:t>
            </a:r>
          </a:p>
          <a:p>
            <a:pPr>
              <a:lnSpc>
                <a:spcPct val="90000"/>
              </a:lnSpc>
            </a:pPr>
            <a:r>
              <a:rPr 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(2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600" dirty="0"/>
              <a:t>Ústní roušku (1 ks)</a:t>
            </a:r>
            <a:endParaRPr lang="cs-CZ" altLang="cs-CZ" sz="2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400" dirty="0"/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19528" y="146445"/>
            <a:ext cx="10792917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K2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49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44577" y="1561587"/>
            <a:ext cx="10897849" cy="48768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altLang="cs-CZ" sz="2800" dirty="0">
                <a:solidFill>
                  <a:srgbClr val="00B0F0"/>
                </a:solidFill>
              </a:rPr>
              <a:t>Souprava je určena pro odběr úředního vzorku z prostředí produkčních hejn kura domácího  umístěných  v hospodářstvích s klecovou technologií chovu.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28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4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(3 ks)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(2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89548" y="206830"/>
            <a:ext cx="10762936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C1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51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26142" y="1561587"/>
            <a:ext cx="11199025" cy="48768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altLang="cs-CZ" sz="3000" dirty="0">
                <a:solidFill>
                  <a:srgbClr val="00B0F0"/>
                </a:solidFill>
              </a:rPr>
              <a:t>Souprava je určena pro odběr úředního vzorku z prostředí produkčních hejn kura domácího umístěných v hospodářstvích s hlubokou podestýlkou nebo volným výběhem .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sz="2600" dirty="0">
              <a:solidFill>
                <a:srgbClr val="00B0F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600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Souprava obsahuje tyto komponenty:</a:t>
            </a:r>
          </a:p>
          <a:p>
            <a:pPr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Odběrový vak sterilní s obsahem jednoho páru manžet napuštěných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zvlhčujícím roztokem (3 ks)</a:t>
            </a:r>
            <a:endParaRPr lang="cs-CZ" altLang="cs-CZ" sz="2600" u="sng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(jeden pár)</a:t>
            </a:r>
            <a:endParaRPr lang="cs-CZ" altLang="cs-CZ" sz="2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Sterilní rukavice (2 páry)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Žádanka </a:t>
            </a:r>
          </a:p>
          <a:p>
            <a:pPr>
              <a:lnSpc>
                <a:spcPct val="90000"/>
              </a:lnSpc>
            </a:pPr>
            <a:r>
              <a:rPr lang="cs-CZ" altLang="cs-CZ" sz="2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Vše umístěno v plastikovém vaku se zipem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599607" y="206830"/>
            <a:ext cx="11002779" cy="1143000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Odběrová souprava  </a:t>
            </a:r>
            <a:r>
              <a:rPr lang="cs-CZ" sz="6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C2</a:t>
            </a:r>
            <a:endParaRPr lang="en-GB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842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4597" y="419820"/>
            <a:ext cx="10912839" cy="1456267"/>
          </a:xfrm>
        </p:spPr>
        <p:txBody>
          <a:bodyPr>
            <a:normAutofit/>
          </a:bodyPr>
          <a:lstStyle/>
          <a:p>
            <a:pPr algn="ctr"/>
            <a:r>
              <a:rPr lang="cs-CZ" sz="34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KÓdové</a:t>
            </a:r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označení </a:t>
            </a:r>
            <a:r>
              <a:rPr lang="cs-CZ" sz="34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oběrových</a:t>
            </a:r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souprav            v ceníku SVÚ  </a:t>
            </a:r>
            <a:endParaRPr lang="en-GB" sz="3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19.04.1	</a:t>
            </a:r>
            <a:r>
              <a:rPr lang="pt-BR" sz="2000" b="1" dirty="0"/>
              <a:t>Odběrová souprava NPN-A trus (2x) </a:t>
            </a:r>
            <a:endParaRPr lang="cs-CZ" sz="20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19.04.2a 	</a:t>
            </a:r>
            <a:r>
              <a:rPr lang="cs-CZ" sz="2000" b="1" dirty="0"/>
              <a:t>Odběrová souprava NP-B1 brojleři manžety (2 páry) </a:t>
            </a:r>
            <a:endParaRPr lang="cs-CZ" sz="20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19.04.2b	Odběrová souprava NP-B2 reprodukční manžety (2+3 páry)</a:t>
            </a:r>
          </a:p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19.04.3a	Odběrová souprava NP-K1 konfirmace (5x trus, 2x prach)</a:t>
            </a:r>
          </a:p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19.04.3b	Odběrová souprava NP-K2 konfirmace (5 párů manžet, 2x prach)</a:t>
            </a:r>
          </a:p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19.04.4a	Odběrová souprava NP-C1 produkční úřední vzorky - 3x trus</a:t>
            </a:r>
          </a:p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19.04.4b	Odběrová souprava NP-C2 produkční úřední vzorky - 3 páry manžet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60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823" y="269823"/>
            <a:ext cx="11922177" cy="1633928"/>
          </a:xfrm>
        </p:spPr>
        <p:txBody>
          <a:bodyPr>
            <a:normAutofit/>
          </a:bodyPr>
          <a:lstStyle/>
          <a:p>
            <a:r>
              <a:rPr lang="cs-CZ" alt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Modernizace odběrových souprav od 1. 1. 2017</a:t>
            </a:r>
            <a:endParaRPr lang="en-GB" sz="3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574162"/>
            <a:ext cx="10830464" cy="4645484"/>
          </a:xfrm>
        </p:spPr>
        <p:txBody>
          <a:bodyPr>
            <a:noAutofit/>
          </a:bodyPr>
          <a:lstStyle/>
          <a:p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Začátek vyšetřování  NP a výroby souprav byl zahájen v roce 2008</a:t>
            </a:r>
          </a:p>
          <a:p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Modernizace v roce 2017 je přirozeným vývojem</a:t>
            </a:r>
          </a:p>
          <a:p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 současnosti potřeba větší standardizace, které chceme dosáhnout: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Použitím moderních materiálů nedostupných v době původního designu souprav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Zvýšením uživatelské přívětivosti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Snížením náročnosti výroby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Zjednodušením zpracování vzorků  v laboratoři</a:t>
            </a:r>
          </a:p>
          <a:p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Modernizace provázena maximální snahou zachování kontinuity ve složení souprav</a:t>
            </a:r>
            <a:endParaRPr lang="en-GB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33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7830" y="130629"/>
            <a:ext cx="11119488" cy="1456267"/>
          </a:xfrm>
        </p:spPr>
        <p:txBody>
          <a:bodyPr>
            <a:normAutofit/>
          </a:bodyPr>
          <a:lstStyle/>
          <a:p>
            <a:pPr algn="ctr"/>
            <a:r>
              <a:rPr lang="cs-CZ" sz="3400" b="1" dirty="0"/>
              <a:t>Nové komponenty souprav</a:t>
            </a:r>
            <a:endParaRPr lang="en-GB" sz="3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834"/>
          <a:stretch/>
        </p:blipFill>
        <p:spPr>
          <a:xfrm>
            <a:off x="6863037" y="1963711"/>
            <a:ext cx="3140934" cy="446707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50504" y="1409074"/>
            <a:ext cx="3142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Vinylové rukavice č. 8-9</a:t>
            </a:r>
            <a:endParaRPr lang="en-GB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394085" y="1429493"/>
            <a:ext cx="3445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Návleky na holiny vysoké – odolné </a:t>
            </a:r>
            <a:endParaRPr lang="en-GB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56" y="1976418"/>
            <a:ext cx="3417757" cy="4473149"/>
          </a:xfrm>
        </p:spPr>
      </p:pic>
    </p:spTree>
    <p:extLst>
      <p:ext uri="{BB962C8B-B14F-4D97-AF65-F5344CB8AC3E}">
        <p14:creationId xmlns:p14="http://schemas.microsoft.com/office/powerpoint/2010/main" val="1561747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4812" y="224852"/>
            <a:ext cx="11572407" cy="1008466"/>
          </a:xfrm>
        </p:spPr>
        <p:txBody>
          <a:bodyPr>
            <a:noAutofit/>
          </a:bodyPr>
          <a:lstStyle/>
          <a:p>
            <a:pPr algn="ctr"/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Nové komponenty souprav – odběrové vaky</a:t>
            </a:r>
            <a:endParaRPr lang="en-GB" sz="3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48523" y="1197910"/>
            <a:ext cx="7656379" cy="5212641"/>
          </a:xfrm>
        </p:spPr>
      </p:pic>
    </p:spTree>
    <p:extLst>
      <p:ext uri="{BB962C8B-B14F-4D97-AF65-F5344CB8AC3E}">
        <p14:creationId xmlns:p14="http://schemas.microsoft.com/office/powerpoint/2010/main" val="2390966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3400" y="1787270"/>
            <a:ext cx="10131425" cy="4341386"/>
          </a:xfrm>
        </p:spPr>
        <p:txBody>
          <a:bodyPr>
            <a:normAutofit/>
          </a:bodyPr>
          <a:lstStyle/>
          <a:p>
            <a:r>
              <a:rPr lang="cs-CZ" sz="2400" dirty="0"/>
              <a:t>Vak je vyroben z vysoce odolného plastu</a:t>
            </a:r>
          </a:p>
          <a:p>
            <a:r>
              <a:rPr lang="cs-CZ" sz="2400" dirty="0"/>
              <a:t>Rozměr 18 x 32 cm </a:t>
            </a:r>
          </a:p>
          <a:p>
            <a:r>
              <a:rPr lang="cs-CZ" sz="2400" dirty="0"/>
              <a:t>Jednoduché otvírání  a zavírání vaku</a:t>
            </a:r>
          </a:p>
          <a:p>
            <a:r>
              <a:rPr lang="cs-CZ" sz="2400" dirty="0"/>
              <a:t>Přehledné zóna pro identifikaci vzorku </a:t>
            </a:r>
          </a:p>
          <a:p>
            <a:r>
              <a:rPr lang="cs-CZ" sz="2400" dirty="0"/>
              <a:t>U příslušných souprav jsou vaky </a:t>
            </a:r>
            <a:r>
              <a:rPr lang="cs-CZ" sz="2400" dirty="0" err="1"/>
              <a:t>předplněny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     stíracími manžetami </a:t>
            </a:r>
          </a:p>
          <a:p>
            <a:pPr>
              <a:buNone/>
            </a:pPr>
            <a:r>
              <a:rPr lang="cs-CZ" sz="2400" dirty="0"/>
              <a:t> </a:t>
            </a:r>
            <a:endParaRPr lang="en-GB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5" t="1487" r="-251" b="-197"/>
          <a:stretch/>
        </p:blipFill>
        <p:spPr>
          <a:xfrm rot="5400000">
            <a:off x="7369742" y="1725791"/>
            <a:ext cx="3465178" cy="4533632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99803" y="331003"/>
            <a:ext cx="11572407" cy="1456267"/>
          </a:xfrm>
        </p:spPr>
        <p:txBody>
          <a:bodyPr>
            <a:normAutofit/>
          </a:bodyPr>
          <a:lstStyle/>
          <a:p>
            <a:pPr algn="ctr"/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Nové komponenty souprav – odběrové vaky</a:t>
            </a:r>
            <a:endParaRPr lang="en-GB" sz="3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41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OV_014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6913" y="1230086"/>
            <a:ext cx="9252857" cy="5329742"/>
          </a:xfr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314793" y="-87086"/>
            <a:ext cx="11482466" cy="1456267"/>
          </a:xfrm>
        </p:spPr>
        <p:txBody>
          <a:bodyPr>
            <a:normAutofit/>
          </a:bodyPr>
          <a:lstStyle/>
          <a:p>
            <a:pPr algn="ctr"/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plastové odběrové vaky – otevření (video) </a:t>
            </a:r>
            <a:endParaRPr lang="en-GB" sz="3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09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29784" y="224852"/>
            <a:ext cx="11407513" cy="1004341"/>
          </a:xfrm>
        </p:spPr>
        <p:txBody>
          <a:bodyPr>
            <a:noAutofit/>
          </a:bodyPr>
          <a:lstStyle/>
          <a:p>
            <a:pPr algn="ctr"/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plastové odběrové vaky – uzavření (video) </a:t>
            </a:r>
            <a:endParaRPr lang="en-GB" sz="3400" dirty="0"/>
          </a:p>
        </p:txBody>
      </p:sp>
      <p:pic>
        <p:nvPicPr>
          <p:cNvPr id="6" name="MOV_015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4100" y="1469572"/>
            <a:ext cx="8893628" cy="5002667"/>
          </a:xfrm>
        </p:spPr>
      </p:pic>
    </p:spTree>
    <p:extLst>
      <p:ext uri="{BB962C8B-B14F-4D97-AF65-F5344CB8AC3E}">
        <p14:creationId xmlns:p14="http://schemas.microsoft.com/office/powerpoint/2010/main" val="34005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19725" y="293915"/>
            <a:ext cx="11257614" cy="1141185"/>
          </a:xfrm>
        </p:spPr>
        <p:txBody>
          <a:bodyPr>
            <a:normAutofit/>
          </a:bodyPr>
          <a:lstStyle/>
          <a:p>
            <a:pPr algn="ctr"/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Nové komponenty souprav – stírací manžety</a:t>
            </a:r>
            <a:endParaRPr lang="en-GB" sz="3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61400" y="1535263"/>
            <a:ext cx="3599399" cy="4700645"/>
          </a:xfrm>
          <a:prstGeom prst="rect">
            <a:avLst/>
          </a:prstGeom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533400" y="1787270"/>
            <a:ext cx="10131425" cy="4341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Manžety (návleky) jsou  vyrobeny z vysoce nasákavé</a:t>
            </a:r>
          </a:p>
          <a:p>
            <a:pPr marL="0" indent="0">
              <a:buNone/>
            </a:pPr>
            <a:r>
              <a:rPr lang="cs-CZ" sz="2400" dirty="0"/>
              <a:t>    tkaniny a opatřeny gumovým pásem proti sesmeknutí </a:t>
            </a:r>
          </a:p>
          <a:p>
            <a:r>
              <a:rPr lang="cs-CZ" sz="2400" dirty="0"/>
              <a:t>Manžety vloženy do odběrových vaků v počtu, který  </a:t>
            </a:r>
          </a:p>
          <a:p>
            <a:pPr marL="0" indent="0">
              <a:buNone/>
            </a:pPr>
            <a:r>
              <a:rPr lang="cs-CZ" sz="2400" dirty="0"/>
              <a:t>    závisí na typu soupravy  </a:t>
            </a:r>
          </a:p>
          <a:p>
            <a:r>
              <a:rPr lang="cs-CZ" sz="2400" dirty="0"/>
              <a:t>Manžety jsou </a:t>
            </a:r>
            <a:r>
              <a:rPr lang="cs-CZ" sz="2400" dirty="0" err="1"/>
              <a:t>předvlhčeny</a:t>
            </a:r>
            <a:r>
              <a:rPr lang="cs-CZ" sz="2400" dirty="0"/>
              <a:t> kalibrovaným množstvím</a:t>
            </a:r>
          </a:p>
          <a:p>
            <a:pPr marL="0" indent="0">
              <a:buNone/>
            </a:pPr>
            <a:r>
              <a:rPr lang="cs-CZ" sz="2400" dirty="0"/>
              <a:t>    </a:t>
            </a:r>
            <a:r>
              <a:rPr lang="cs-CZ" sz="2400" dirty="0" err="1"/>
              <a:t>tryptózového</a:t>
            </a:r>
            <a:r>
              <a:rPr lang="cs-CZ" sz="2400" dirty="0"/>
              <a:t> bujónu (TSB)</a:t>
            </a:r>
          </a:p>
          <a:p>
            <a:r>
              <a:rPr lang="cs-CZ" sz="2400" dirty="0"/>
              <a:t>U příslušných souprav je vždy vyznačena doba </a:t>
            </a:r>
            <a:r>
              <a:rPr lang="cs-CZ" sz="2400" dirty="0" err="1"/>
              <a:t>expirace</a:t>
            </a:r>
            <a:r>
              <a:rPr lang="cs-CZ" sz="2400" dirty="0"/>
              <a:t> </a:t>
            </a:r>
          </a:p>
          <a:p>
            <a:pPr marL="0" indent="0">
              <a:buFont typeface="Arial"/>
              <a:buNone/>
            </a:pPr>
            <a:r>
              <a:rPr lang="cs-CZ" sz="2400" dirty="0"/>
              <a:t>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63644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616" y="-226178"/>
            <a:ext cx="11047751" cy="1456267"/>
          </a:xfrm>
        </p:spPr>
        <p:txBody>
          <a:bodyPr>
            <a:normAutofit/>
          </a:bodyPr>
          <a:lstStyle/>
          <a:p>
            <a:pPr algn="ctr"/>
            <a:r>
              <a:rPr lang="cs-CZ" sz="3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stírací manžety – použití (video)</a:t>
            </a:r>
            <a:endParaRPr lang="en-GB" sz="3400" dirty="0"/>
          </a:p>
        </p:txBody>
      </p:sp>
      <p:pic>
        <p:nvPicPr>
          <p:cNvPr id="5" name="cu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154294" y="1822081"/>
            <a:ext cx="5776322" cy="3814120"/>
          </a:xfrm>
        </p:spPr>
      </p:pic>
    </p:spTree>
    <p:extLst>
      <p:ext uri="{BB962C8B-B14F-4D97-AF65-F5344CB8AC3E}">
        <p14:creationId xmlns:p14="http://schemas.microsoft.com/office/powerpoint/2010/main" val="14929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Vlastní 10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b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b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413</TotalTime>
  <Words>731</Words>
  <Application>Microsoft Office PowerPoint</Application>
  <PresentationFormat>Širokoúhlá obrazovka</PresentationFormat>
  <Paragraphs>122</Paragraphs>
  <Slides>17</Slides>
  <Notes>0</Notes>
  <HiddenSlides>0</HiddenSlides>
  <MMClips>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Nebe</vt:lpstr>
      <vt:lpstr>Modernizované odběrové soupravy pro účely Národního programu tlumení výskytu salmonel v chovech drůbeže</vt:lpstr>
      <vt:lpstr>Modernizace odběrových souprav od 1. 1. 2017</vt:lpstr>
      <vt:lpstr>Nové komponenty souprav</vt:lpstr>
      <vt:lpstr>Nové komponenty souprav – odběrové vaky</vt:lpstr>
      <vt:lpstr>Nové komponenty souprav – odběrové vaky</vt:lpstr>
      <vt:lpstr>plastové odběrové vaky – otevření (video) </vt:lpstr>
      <vt:lpstr>plastové odběrové vaky – uzavření (video) </vt:lpstr>
      <vt:lpstr>Nové komponenty souprav – stírací manžety</vt:lpstr>
      <vt:lpstr>stírací manžety – použití (video)</vt:lpstr>
      <vt:lpstr>Odběrová souprava  A</vt:lpstr>
      <vt:lpstr>Odběrová souprava  B1</vt:lpstr>
      <vt:lpstr>Odběrová souprava  B2</vt:lpstr>
      <vt:lpstr>Odběrová souprava  K1</vt:lpstr>
      <vt:lpstr>Odběrová souprava  K2</vt:lpstr>
      <vt:lpstr>Odběrová souprava  C1</vt:lpstr>
      <vt:lpstr>Odběrová souprava  C2</vt:lpstr>
      <vt:lpstr>KÓdové označení oběrových souprav            v ceníku SVÚ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</dc:creator>
  <cp:lastModifiedBy>pburic</cp:lastModifiedBy>
  <cp:revision>67</cp:revision>
  <dcterms:created xsi:type="dcterms:W3CDTF">2016-11-07T07:52:32Z</dcterms:created>
  <dcterms:modified xsi:type="dcterms:W3CDTF">2016-11-21T14:30:20Z</dcterms:modified>
</cp:coreProperties>
</file>